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Bookman Old Style" panose="02050604050505020204" pitchFamily="18" charset="0"/>
      <p:regular r:id="rId26"/>
    </p:embeddedFont>
    <p:embeddedFont>
      <p:font typeface="Calibri" panose="020F0502020204030204" pitchFamily="34" charset="0"/>
      <p:regular r:id="rId27"/>
      <p:bold r:id="rId28"/>
      <p:italic r:id="rId29"/>
      <p:boldItalic r:id="rId30"/>
    </p:embeddedFont>
    <p:embeddedFont>
      <p:font typeface="Libre Franklin"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uH1quOo44ZBmQOHUzUJE9fJwQ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5"/>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25"/>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2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4"/>
          <p:cNvSpPr txBox="1">
            <a:spLocks noGrp="1"/>
          </p:cNvSpPr>
          <p:nvPr>
            <p:ph type="body" idx="1"/>
          </p:nvPr>
        </p:nvSpPr>
        <p:spPr>
          <a:xfrm rot="5400000">
            <a:off x="4246034" y="-1040553"/>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3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3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5"/>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3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2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
        <p:cNvGrpSpPr/>
        <p:nvPr/>
      </p:nvGrpSpPr>
      <p:grpSpPr>
        <a:xfrm>
          <a:off x="0" y="0"/>
          <a:ext cx="0" cy="0"/>
          <a:chOff x="0" y="0"/>
          <a:chExt cx="0" cy="0"/>
        </a:xfrm>
      </p:grpSpPr>
      <p:sp>
        <p:nvSpPr>
          <p:cNvPr id="28" name="Google Shape;28;p2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28"/>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2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2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3" name="Google Shape;43;p29"/>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4" name="Google Shape;44;p2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0"/>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30"/>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30"/>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30"/>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3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1"/>
        <p:cNvGrpSpPr/>
        <p:nvPr/>
      </p:nvGrpSpPr>
      <p:grpSpPr>
        <a:xfrm>
          <a:off x="0" y="0"/>
          <a:ext cx="0" cy="0"/>
          <a:chOff x="0" y="0"/>
          <a:chExt cx="0" cy="0"/>
        </a:xfrm>
      </p:grpSpPr>
      <p:sp>
        <p:nvSpPr>
          <p:cNvPr id="62" name="Google Shape;62;p32"/>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2"/>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2"/>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32"/>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32"/>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dk2"/>
                </a:solidFill>
                <a:latin typeface="Libre Franklin"/>
                <a:ea typeface="Libre Franklin"/>
                <a:cs typeface="Libre Franklin"/>
                <a:sym typeface="Libre Franklin"/>
              </a:defRPr>
            </a:lvl1pPr>
            <a:lvl2pPr marL="0" lvl="1" indent="0" algn="l">
              <a:spcBef>
                <a:spcPts val="0"/>
              </a:spcBef>
              <a:buNone/>
              <a:defRPr sz="800" b="0" i="0" u="none" strike="noStrike" cap="none">
                <a:solidFill>
                  <a:schemeClr val="dk2"/>
                </a:solidFill>
                <a:latin typeface="Libre Franklin"/>
                <a:ea typeface="Libre Franklin"/>
                <a:cs typeface="Libre Franklin"/>
                <a:sym typeface="Libre Franklin"/>
              </a:defRPr>
            </a:lvl2pPr>
            <a:lvl3pPr marL="0" lvl="2" indent="0" algn="l">
              <a:spcBef>
                <a:spcPts val="0"/>
              </a:spcBef>
              <a:buNone/>
              <a:defRPr sz="800" b="0" i="0" u="none" strike="noStrike" cap="none">
                <a:solidFill>
                  <a:schemeClr val="dk2"/>
                </a:solidFill>
                <a:latin typeface="Libre Franklin"/>
                <a:ea typeface="Libre Franklin"/>
                <a:cs typeface="Libre Franklin"/>
                <a:sym typeface="Libre Franklin"/>
              </a:defRPr>
            </a:lvl3pPr>
            <a:lvl4pPr marL="0" lvl="3" indent="0" algn="l">
              <a:spcBef>
                <a:spcPts val="0"/>
              </a:spcBef>
              <a:buNone/>
              <a:defRPr sz="800" b="0" i="0" u="none" strike="noStrike" cap="none">
                <a:solidFill>
                  <a:schemeClr val="dk2"/>
                </a:solidFill>
                <a:latin typeface="Libre Franklin"/>
                <a:ea typeface="Libre Franklin"/>
                <a:cs typeface="Libre Franklin"/>
                <a:sym typeface="Libre Franklin"/>
              </a:defRPr>
            </a:lvl4pPr>
            <a:lvl5pPr marL="0" lvl="4" indent="0" algn="l">
              <a:spcBef>
                <a:spcPts val="0"/>
              </a:spcBef>
              <a:buNone/>
              <a:defRPr sz="800" b="0" i="0" u="none" strike="noStrike" cap="none">
                <a:solidFill>
                  <a:schemeClr val="dk2"/>
                </a:solidFill>
                <a:latin typeface="Libre Franklin"/>
                <a:ea typeface="Libre Franklin"/>
                <a:cs typeface="Libre Franklin"/>
                <a:sym typeface="Libre Franklin"/>
              </a:defRPr>
            </a:lvl5pPr>
            <a:lvl6pPr marL="0" lvl="5" indent="0" algn="l">
              <a:spcBef>
                <a:spcPts val="0"/>
              </a:spcBef>
              <a:buNone/>
              <a:defRPr sz="800" b="0" i="0" u="none" strike="noStrike" cap="none">
                <a:solidFill>
                  <a:schemeClr val="dk2"/>
                </a:solidFill>
                <a:latin typeface="Libre Franklin"/>
                <a:ea typeface="Libre Franklin"/>
                <a:cs typeface="Libre Franklin"/>
                <a:sym typeface="Libre Franklin"/>
              </a:defRPr>
            </a:lvl6pPr>
            <a:lvl7pPr marL="0" lvl="6" indent="0" algn="l">
              <a:spcBef>
                <a:spcPts val="0"/>
              </a:spcBef>
              <a:buNone/>
              <a:defRPr sz="800" b="0" i="0" u="none" strike="noStrike" cap="none">
                <a:solidFill>
                  <a:schemeClr val="dk2"/>
                </a:solidFill>
                <a:latin typeface="Libre Franklin"/>
                <a:ea typeface="Libre Franklin"/>
                <a:cs typeface="Libre Franklin"/>
                <a:sym typeface="Libre Franklin"/>
              </a:defRPr>
            </a:lvl7pPr>
            <a:lvl8pPr marL="0" lvl="7" indent="0" algn="l">
              <a:spcBef>
                <a:spcPts val="0"/>
              </a:spcBef>
              <a:buNone/>
              <a:defRPr sz="800" b="0" i="0" u="none" strike="noStrike" cap="none">
                <a:solidFill>
                  <a:schemeClr val="dk2"/>
                </a:solidFill>
                <a:latin typeface="Libre Franklin"/>
                <a:ea typeface="Libre Franklin"/>
                <a:cs typeface="Libre Franklin"/>
                <a:sym typeface="Libre Franklin"/>
              </a:defRPr>
            </a:lvl8pPr>
            <a:lvl9pPr marL="0" lvl="8" indent="0" algn="l">
              <a:spcBef>
                <a:spcPts val="0"/>
              </a:spcBef>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33"/>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3"/>
          <p:cNvSpPr>
            <a:spLocks noGrp="1"/>
          </p:cNvSpPr>
          <p:nvPr>
            <p:ph type="pic" idx="2"/>
          </p:nvPr>
        </p:nvSpPr>
        <p:spPr>
          <a:xfrm>
            <a:off x="15" y="0"/>
            <a:ext cx="12191985" cy="4578350"/>
          </a:xfrm>
          <a:prstGeom prst="rect">
            <a:avLst/>
          </a:prstGeom>
          <a:solidFill>
            <a:srgbClr val="D8D8D8"/>
          </a:solidFill>
          <a:ln>
            <a:noFill/>
          </a:ln>
        </p:spPr>
        <p:txBody>
          <a:bodyPr spcFirstLastPara="1" wrap="square" lIns="457200" tIns="457200" rIns="0" bIns="45700" anchor="t" anchorCtr="0">
            <a:norm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Libre Franklin"/>
                <a:ea typeface="Libre Franklin"/>
                <a:cs typeface="Libre Franklin"/>
                <a:sym typeface="Libre Franklin"/>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9pPr>
          </a:lstStyle>
          <a:p>
            <a:endParaRPr/>
          </a:p>
        </p:txBody>
      </p:sp>
      <p:sp>
        <p:nvSpPr>
          <p:cNvPr id="72" name="Google Shape;72;p33"/>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3"/>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3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2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2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2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2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24"/>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yamaerenay/spotify-dataset-19212020-160k-track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kaggle.com/mrmorj/dataset-of-songs-in-spotif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yamaerenay/spotify-dataset-19212020-160k-track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kaggle.com/mrmorj/dataset-of-songs-in-spotif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0" y="1"/>
            <a:ext cx="12192000"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5" name="Google Shape;95;p1"/>
          <p:cNvSpPr txBox="1">
            <a:spLocks noGrp="1"/>
          </p:cNvSpPr>
          <p:nvPr>
            <p:ph type="ctrTitle"/>
          </p:nvPr>
        </p:nvSpPr>
        <p:spPr>
          <a:xfrm>
            <a:off x="5289754" y="639097"/>
            <a:ext cx="6253317" cy="368601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262626"/>
              </a:buClr>
              <a:buSzPts val="8000"/>
              <a:buFont typeface="Bookman Old Style"/>
              <a:buNone/>
            </a:pPr>
            <a:r>
              <a:rPr lang="en-US" dirty="0"/>
              <a:t>Audio Features vs Song Popularity</a:t>
            </a:r>
            <a:endParaRPr dirty="0"/>
          </a:p>
        </p:txBody>
      </p:sp>
      <p:sp>
        <p:nvSpPr>
          <p:cNvPr id="96" name="Google Shape;96;p1"/>
          <p:cNvSpPr txBox="1">
            <a:spLocks noGrp="1"/>
          </p:cNvSpPr>
          <p:nvPr>
            <p:ph type="subTitle" idx="1"/>
          </p:nvPr>
        </p:nvSpPr>
        <p:spPr>
          <a:xfrm>
            <a:off x="5289753" y="4672738"/>
            <a:ext cx="6269347" cy="1546164"/>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SzPct val="100000"/>
              <a:buNone/>
            </a:pPr>
            <a:r>
              <a:rPr lang="en-US">
                <a:solidFill>
                  <a:srgbClr val="262626"/>
                </a:solidFill>
              </a:rPr>
              <a:t>LYDIA DETERDING</a:t>
            </a:r>
            <a:endParaRPr>
              <a:solidFill>
                <a:srgbClr val="262626"/>
              </a:solidFill>
            </a:endParaRPr>
          </a:p>
          <a:p>
            <a:pPr marL="0" lvl="0" indent="0" algn="l" rtl="0">
              <a:lnSpc>
                <a:spcPct val="110000"/>
              </a:lnSpc>
              <a:spcBef>
                <a:spcPts val="1400"/>
              </a:spcBef>
              <a:spcAft>
                <a:spcPts val="0"/>
              </a:spcAft>
              <a:buSzPct val="100000"/>
              <a:buNone/>
            </a:pPr>
            <a:r>
              <a:rPr lang="en-US" sz="2400">
                <a:solidFill>
                  <a:srgbClr val="262626"/>
                </a:solidFill>
              </a:rPr>
              <a:t>JULIE BAKER</a:t>
            </a:r>
            <a:endParaRPr/>
          </a:p>
          <a:p>
            <a:pPr marL="0" lvl="0" indent="0" algn="l" rtl="0">
              <a:lnSpc>
                <a:spcPct val="110000"/>
              </a:lnSpc>
              <a:spcBef>
                <a:spcPts val="1400"/>
              </a:spcBef>
              <a:spcAft>
                <a:spcPts val="0"/>
              </a:spcAft>
              <a:buSzPct val="100000"/>
              <a:buNone/>
            </a:pPr>
            <a:r>
              <a:rPr lang="en-US" sz="2400">
                <a:solidFill>
                  <a:srgbClr val="262626"/>
                </a:solidFill>
              </a:rPr>
              <a:t>BRECKIN SHOEMAKER</a:t>
            </a:r>
            <a:endParaRPr/>
          </a:p>
          <a:p>
            <a:pPr marL="0" lvl="0" indent="0" algn="l" rtl="0">
              <a:lnSpc>
                <a:spcPct val="110000"/>
              </a:lnSpc>
              <a:spcBef>
                <a:spcPts val="1400"/>
              </a:spcBef>
              <a:spcAft>
                <a:spcPts val="0"/>
              </a:spcAft>
              <a:buSzPct val="100000"/>
              <a:buNone/>
            </a:pPr>
            <a:endParaRPr sz="2400">
              <a:solidFill>
                <a:srgbClr val="262626"/>
              </a:solidFill>
            </a:endParaRPr>
          </a:p>
        </p:txBody>
      </p:sp>
      <p:pic>
        <p:nvPicPr>
          <p:cNvPr id="97" name="Google Shape;97;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98" name="Google Shape;98;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Speechiness vs Average Popularity</a:t>
            </a:r>
            <a:endParaRPr/>
          </a:p>
        </p:txBody>
      </p:sp>
      <p:sp>
        <p:nvSpPr>
          <p:cNvPr id="166" name="Google Shape;166;p10"/>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67" name="Google Shape;167;p10"/>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BC2AD4E0-7D84-4221-AD6E-46618D7B4427}"/>
              </a:ext>
            </a:extLst>
          </p:cNvPr>
          <p:cNvPicPr>
            <a:picLocks noChangeAspect="1"/>
          </p:cNvPicPr>
          <p:nvPr/>
        </p:nvPicPr>
        <p:blipFill>
          <a:blip r:embed="rId3"/>
          <a:stretch>
            <a:fillRect/>
          </a:stretch>
        </p:blipFill>
        <p:spPr>
          <a:xfrm>
            <a:off x="1471612" y="1319212"/>
            <a:ext cx="9248775" cy="42195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Acousticness vs Average Popularity</a:t>
            </a:r>
            <a:endParaRPr/>
          </a:p>
        </p:txBody>
      </p:sp>
      <p:sp>
        <p:nvSpPr>
          <p:cNvPr id="174" name="Google Shape;174;p11"/>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75" name="Google Shape;175;p11"/>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99B9F705-8FE6-485F-8DCA-BFFC0E7C4513}"/>
              </a:ext>
            </a:extLst>
          </p:cNvPr>
          <p:cNvPicPr>
            <a:picLocks noChangeAspect="1"/>
          </p:cNvPicPr>
          <p:nvPr/>
        </p:nvPicPr>
        <p:blipFill>
          <a:blip r:embed="rId3"/>
          <a:stretch>
            <a:fillRect/>
          </a:stretch>
        </p:blipFill>
        <p:spPr>
          <a:xfrm>
            <a:off x="1481137" y="1304925"/>
            <a:ext cx="9229725" cy="4248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2"/>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Instrumentalness vs Avg Popularity</a:t>
            </a:r>
            <a:endParaRPr/>
          </a:p>
        </p:txBody>
      </p:sp>
      <p:sp>
        <p:nvSpPr>
          <p:cNvPr id="182" name="Google Shape;182;p12"/>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83" name="Google Shape;183;p12"/>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8B49CB6E-6C08-463C-90DC-FF40956D9A4E}"/>
              </a:ext>
            </a:extLst>
          </p:cNvPr>
          <p:cNvPicPr>
            <a:picLocks noChangeAspect="1"/>
          </p:cNvPicPr>
          <p:nvPr/>
        </p:nvPicPr>
        <p:blipFill>
          <a:blip r:embed="rId3"/>
          <a:stretch>
            <a:fillRect/>
          </a:stretch>
        </p:blipFill>
        <p:spPr>
          <a:xfrm>
            <a:off x="1457325" y="1295400"/>
            <a:ext cx="9277350" cy="426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3"/>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Liveness vs Avg Popularity</a:t>
            </a:r>
            <a:endParaRPr/>
          </a:p>
        </p:txBody>
      </p:sp>
      <p:sp>
        <p:nvSpPr>
          <p:cNvPr id="190" name="Google Shape;190;p13"/>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91" name="Google Shape;191;p13"/>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A15187E4-724A-4F82-A7E1-1A3D76274336}"/>
              </a:ext>
            </a:extLst>
          </p:cNvPr>
          <p:cNvPicPr>
            <a:picLocks noChangeAspect="1"/>
          </p:cNvPicPr>
          <p:nvPr/>
        </p:nvPicPr>
        <p:blipFill>
          <a:blip r:embed="rId3"/>
          <a:stretch>
            <a:fillRect/>
          </a:stretch>
        </p:blipFill>
        <p:spPr>
          <a:xfrm>
            <a:off x="1466850" y="1281112"/>
            <a:ext cx="9258300" cy="4295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Valence vs Average Popularity</a:t>
            </a:r>
            <a:endParaRPr/>
          </a:p>
        </p:txBody>
      </p:sp>
      <p:sp>
        <p:nvSpPr>
          <p:cNvPr id="198" name="Google Shape;198;p14"/>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99" name="Google Shape;199;p14"/>
          <p:cNvCxnSpPr/>
          <p:nvPr/>
        </p:nvCxnSpPr>
        <p:spPr>
          <a:xfrm>
            <a:off x="609600" y="990600"/>
            <a:ext cx="10972800" cy="0"/>
          </a:xfrm>
          <a:prstGeom prst="straightConnector1">
            <a:avLst/>
          </a:prstGeom>
          <a:noFill/>
          <a:ln w="19050" cap="flat" cmpd="sng">
            <a:solidFill>
              <a:srgbClr val="002060"/>
            </a:solidFill>
            <a:prstDash val="solid"/>
            <a:round/>
            <a:headEnd type="none" w="sm" len="sm"/>
            <a:tailEnd type="none" w="sm" len="sm"/>
          </a:ln>
        </p:spPr>
      </p:cxnSp>
      <p:pic>
        <p:nvPicPr>
          <p:cNvPr id="3" name="Picture 2">
            <a:extLst>
              <a:ext uri="{FF2B5EF4-FFF2-40B4-BE49-F238E27FC236}">
                <a16:creationId xmlns:a16="http://schemas.microsoft.com/office/drawing/2014/main" id="{D3C009E2-A543-41DC-B050-A35ABD05F43A}"/>
              </a:ext>
            </a:extLst>
          </p:cNvPr>
          <p:cNvPicPr>
            <a:picLocks noChangeAspect="1"/>
          </p:cNvPicPr>
          <p:nvPr/>
        </p:nvPicPr>
        <p:blipFill>
          <a:blip r:embed="rId3"/>
          <a:stretch>
            <a:fillRect/>
          </a:stretch>
        </p:blipFill>
        <p:spPr>
          <a:xfrm>
            <a:off x="1462087" y="1285875"/>
            <a:ext cx="9267825" cy="4286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Tempo vs Average Popularity</a:t>
            </a:r>
            <a:endParaRPr/>
          </a:p>
        </p:txBody>
      </p:sp>
      <p:sp>
        <p:nvSpPr>
          <p:cNvPr id="206" name="Google Shape;206;p15"/>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07" name="Google Shape;207;p15"/>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E7CC4C52-B736-4012-9A22-44A85780ECF6}"/>
              </a:ext>
            </a:extLst>
          </p:cNvPr>
          <p:cNvPicPr>
            <a:picLocks noChangeAspect="1"/>
          </p:cNvPicPr>
          <p:nvPr/>
        </p:nvPicPr>
        <p:blipFill>
          <a:blip r:embed="rId3"/>
          <a:stretch>
            <a:fillRect/>
          </a:stretch>
        </p:blipFill>
        <p:spPr>
          <a:xfrm>
            <a:off x="1476375" y="1319212"/>
            <a:ext cx="9239250" cy="4219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Does the number of songs an artist releases relate to the popularity of these songs? </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14" name="Google Shape;214;p16"/>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15" name="Google Shape;215;p16"/>
          <p:cNvCxnSpPr/>
          <p:nvPr/>
        </p:nvCxnSpPr>
        <p:spPr>
          <a:xfrm>
            <a:off x="342900" y="2438400"/>
            <a:ext cx="10972800" cy="0"/>
          </a:xfrm>
          <a:prstGeom prst="straightConnector1">
            <a:avLst/>
          </a:prstGeom>
          <a:noFill/>
          <a:ln w="19050" cap="flat" cmpd="sng">
            <a:solidFill>
              <a:srgbClr val="0C0C0C"/>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7"/>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Average Popularity of Songs With vs Without Explicit Content</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21" name="Google Shape;221;p17"/>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22" name="Google Shape;222;p17"/>
          <p:cNvCxnSpPr/>
          <p:nvPr/>
        </p:nvCxnSpPr>
        <p:spPr>
          <a:xfrm>
            <a:off x="485775" y="1590675"/>
            <a:ext cx="10972800" cy="0"/>
          </a:xfrm>
          <a:prstGeom prst="straightConnector1">
            <a:avLst/>
          </a:prstGeom>
          <a:noFill/>
          <a:ln w="19050" cap="flat" cmpd="sng">
            <a:solidFill>
              <a:srgbClr val="0C0C0C"/>
            </a:solidFill>
            <a:prstDash val="solid"/>
            <a:round/>
            <a:headEnd type="none" w="sm" len="sm"/>
            <a:tailEnd type="none" w="sm" len="sm"/>
          </a:ln>
        </p:spPr>
      </p:cxnSp>
      <p:pic>
        <p:nvPicPr>
          <p:cNvPr id="223" name="Google Shape;223;p17"/>
          <p:cNvPicPr preferRelativeResize="0"/>
          <p:nvPr/>
        </p:nvPicPr>
        <p:blipFill rotWithShape="1">
          <a:blip r:embed="rId3">
            <a:alphaModFix/>
          </a:blip>
          <a:srcRect/>
          <a:stretch/>
        </p:blipFill>
        <p:spPr>
          <a:xfrm>
            <a:off x="3614737" y="1990726"/>
            <a:ext cx="4681538" cy="33904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8"/>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Average Popularity of Song Genres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29" name="Google Shape;229;p18"/>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30" name="Google Shape;230;p18"/>
          <p:cNvCxnSpPr/>
          <p:nvPr/>
        </p:nvCxnSpPr>
        <p:spPr>
          <a:xfrm>
            <a:off x="438150" y="1143000"/>
            <a:ext cx="10972800" cy="0"/>
          </a:xfrm>
          <a:prstGeom prst="straightConnector1">
            <a:avLst/>
          </a:prstGeom>
          <a:noFill/>
          <a:ln w="19050" cap="flat" cmpd="sng">
            <a:solidFill>
              <a:srgbClr val="0C0C0C"/>
            </a:solidFill>
            <a:prstDash val="solid"/>
            <a:round/>
            <a:headEnd type="none" w="sm" len="sm"/>
            <a:tailEnd type="none" w="sm" len="sm"/>
          </a:ln>
        </p:spPr>
      </p:cxnSp>
      <p:pic>
        <p:nvPicPr>
          <p:cNvPr id="231" name="Google Shape;231;p18"/>
          <p:cNvPicPr preferRelativeResize="0"/>
          <p:nvPr/>
        </p:nvPicPr>
        <p:blipFill rotWithShape="1">
          <a:blip r:embed="rId3">
            <a:alphaModFix/>
          </a:blip>
          <a:srcRect/>
          <a:stretch/>
        </p:blipFill>
        <p:spPr>
          <a:xfrm>
            <a:off x="1562490" y="1581152"/>
            <a:ext cx="8571719" cy="46028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9"/>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37" name="Google Shape;237;p19"/>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38" name="Google Shape;238;p19"/>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39" name="Google Shape;239;p19"/>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dirty="0">
                <a:solidFill>
                  <a:srgbClr val="222326"/>
                </a:solidFill>
                <a:latin typeface="Arial"/>
                <a:ea typeface="Arial"/>
                <a:cs typeface="Arial"/>
                <a:sym typeface="Arial"/>
              </a:rPr>
              <a:t>The strongest relationship exists between </a:t>
            </a:r>
            <a:r>
              <a:rPr lang="en-US" sz="2400" b="0" i="0" u="none" strike="noStrike" cap="none" dirty="0" err="1">
                <a:solidFill>
                  <a:srgbClr val="222326"/>
                </a:solidFill>
                <a:latin typeface="Arial"/>
                <a:ea typeface="Arial"/>
                <a:cs typeface="Arial"/>
                <a:sym typeface="Arial"/>
              </a:rPr>
              <a:t>Acousticness</a:t>
            </a:r>
            <a:r>
              <a:rPr lang="en-US" sz="2400" b="0" i="0" u="none" strike="noStrike" cap="none" dirty="0">
                <a:solidFill>
                  <a:srgbClr val="222326"/>
                </a:solidFill>
                <a:latin typeface="Arial"/>
                <a:ea typeface="Arial"/>
                <a:cs typeface="Arial"/>
                <a:sym typeface="Arial"/>
              </a:rPr>
              <a:t> and Danceability in relation to average popularity</a:t>
            </a:r>
            <a:r>
              <a:rPr lang="en-US" sz="2400" b="0" i="0" u="none" strike="noStrike" cap="none" dirty="0">
                <a:solidFill>
                  <a:schemeClr val="lt1"/>
                </a:solidFill>
                <a:latin typeface="Libre Franklin"/>
                <a:ea typeface="Libre Franklin"/>
                <a:cs typeface="Libre Franklin"/>
                <a:sym typeface="Libre Franklin"/>
              </a:rPr>
              <a:t> </a:t>
            </a:r>
            <a:r>
              <a:rPr lang="en-US" sz="1000" b="0" i="0" u="none" strike="noStrike" cap="none" dirty="0">
                <a:solidFill>
                  <a:schemeClr val="lt1"/>
                </a:solidFill>
                <a:latin typeface="Libre Franklin"/>
                <a:ea typeface="Libre Franklin"/>
                <a:cs typeface="Libre Franklin"/>
                <a:sym typeface="Libre Franklin"/>
              </a:rPr>
              <a:t>https://developer.spotify.com/documentation/web-api/reference/#endpoint-get-audio-features</a:t>
            </a:r>
            <a:endParaRPr dirty="0"/>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dirty="0">
              <a:solidFill>
                <a:srgbClr val="3F3F3F"/>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258A38DC-BDBE-44C4-8373-A05A79E75F44}"/>
              </a:ext>
            </a:extLst>
          </p:cNvPr>
          <p:cNvPicPr>
            <a:picLocks noChangeAspect="1"/>
          </p:cNvPicPr>
          <p:nvPr/>
        </p:nvPicPr>
        <p:blipFill>
          <a:blip r:embed="rId3"/>
          <a:stretch>
            <a:fillRect/>
          </a:stretch>
        </p:blipFill>
        <p:spPr>
          <a:xfrm>
            <a:off x="4838700" y="1981200"/>
            <a:ext cx="2514600" cy="2895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2"/>
          <p:cNvSpPr/>
          <p:nvPr/>
        </p:nvSpPr>
        <p:spPr>
          <a:xfrm>
            <a:off x="1507"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04" name="Google Shape;104;p2"/>
          <p:cNvSpPr/>
          <p:nvPr/>
        </p:nvSpPr>
        <p:spPr>
          <a:xfrm>
            <a:off x="1507" y="4953000"/>
            <a:ext cx="12188952" cy="1905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txBox="1">
            <a:spLocks noGrp="1"/>
          </p:cNvSpPr>
          <p:nvPr>
            <p:ph type="subTitle" idx="1"/>
          </p:nvPr>
        </p:nvSpPr>
        <p:spPr>
          <a:xfrm>
            <a:off x="147944" y="5614134"/>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6000"/>
              <a:buNone/>
            </a:pPr>
            <a:r>
              <a:rPr lang="en-US" sz="6000" b="1">
                <a:solidFill>
                  <a:srgbClr val="FFFFFF"/>
                </a:solidFill>
              </a:rPr>
              <a:t>THE BIG QUESTION</a:t>
            </a:r>
            <a:endParaRPr/>
          </a:p>
        </p:txBody>
      </p:sp>
      <p:pic>
        <p:nvPicPr>
          <p:cNvPr id="106" name="Google Shape;106;p2" descr="Close-up of question mark on a hardwood floor against a wall"/>
          <p:cNvPicPr preferRelativeResize="0"/>
          <p:nvPr/>
        </p:nvPicPr>
        <p:blipFill rotWithShape="1">
          <a:blip r:embed="rId3">
            <a:alphaModFix/>
          </a:blip>
          <a:srcRect l="7136" b="19945"/>
          <a:stretch/>
        </p:blipFill>
        <p:spPr>
          <a:xfrm>
            <a:off x="0" y="-34713"/>
            <a:ext cx="12192000" cy="5407992"/>
          </a:xfrm>
          <a:prstGeom prst="rect">
            <a:avLst/>
          </a:prstGeom>
          <a:noFill/>
          <a:ln>
            <a:noFill/>
          </a:ln>
        </p:spPr>
      </p:pic>
      <p:sp>
        <p:nvSpPr>
          <p:cNvPr id="107" name="Google Shape;107;p2"/>
          <p:cNvSpPr txBox="1">
            <a:spLocks noGrp="1"/>
          </p:cNvSpPr>
          <p:nvPr>
            <p:ph type="ctrTitle"/>
          </p:nvPr>
        </p:nvSpPr>
        <p:spPr>
          <a:xfrm>
            <a:off x="3337090" y="426721"/>
            <a:ext cx="8949178" cy="38921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500"/>
              <a:buFont typeface="Bookman Old Style"/>
              <a:buNone/>
            </a:pPr>
            <a:r>
              <a:rPr lang="en-US" sz="5500" dirty="0">
                <a:solidFill>
                  <a:srgbClr val="FFFFFF"/>
                </a:solidFill>
              </a:rPr>
              <a:t>Is there a relationship between the audio features of a song and the popularity of the song?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48" name="Google Shape;248;p20"/>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49" name="Google Shape;249;p20"/>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50" name="Google Shape;250;p20"/>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a:solidFill>
                  <a:srgbClr val="222326"/>
                </a:solidFill>
                <a:latin typeface="Arial"/>
                <a:ea typeface="Arial"/>
                <a:cs typeface="Arial"/>
                <a:sym typeface="Arial"/>
              </a:rPr>
              <a:t>Number of songs artist produces findings</a:t>
            </a:r>
            <a:r>
              <a:rPr lang="en-US" sz="1000" b="0" i="0" u="none" strike="noStrike" cap="none">
                <a:solidFill>
                  <a:schemeClr val="lt1"/>
                </a:solidFill>
                <a:latin typeface="Libre Franklin"/>
                <a:ea typeface="Libre Franklin"/>
                <a:cs typeface="Libre Franklin"/>
                <a:sym typeface="Libre Franklin"/>
              </a:rPr>
              <a:t>://developer.spotify.com/documentation/web-api/reference/#endpoint-get-audio-features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56" name="Google Shape;256;p21"/>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57" name="Google Shape;257;p21"/>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58" name="Google Shape;258;p21"/>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a:solidFill>
                  <a:srgbClr val="222326"/>
                </a:solidFill>
                <a:latin typeface="Arial"/>
                <a:ea typeface="Arial"/>
                <a:cs typeface="Arial"/>
                <a:sym typeface="Arial"/>
              </a:rPr>
              <a:t>Songs with explicit content, on average, have a higher average popularity rating than songs without explicit content</a:t>
            </a:r>
            <a:r>
              <a:rPr lang="en-US" sz="1000" b="0" i="0" u="none" strike="noStrike" cap="none">
                <a:solidFill>
                  <a:schemeClr val="lt1"/>
                </a:solidFill>
                <a:latin typeface="Libre Franklin"/>
                <a:ea typeface="Libre Franklin"/>
                <a:cs typeface="Libre Franklin"/>
                <a:sym typeface="Libre Franklin"/>
              </a:rPr>
              <a:t>https://developer.spotify.com/documentation/web-api/reference/#endpoint-get-audio-features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pic>
        <p:nvPicPr>
          <p:cNvPr id="259" name="Google Shape;259;p21"/>
          <p:cNvPicPr preferRelativeResize="0"/>
          <p:nvPr/>
        </p:nvPicPr>
        <p:blipFill rotWithShape="1">
          <a:blip r:embed="rId3">
            <a:alphaModFix/>
          </a:blip>
          <a:srcRect/>
          <a:stretch/>
        </p:blipFill>
        <p:spPr>
          <a:xfrm>
            <a:off x="4110037" y="1990725"/>
            <a:ext cx="3971925" cy="287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65" name="Google Shape;265;p22"/>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66" name="Google Shape;266;p22"/>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67" name="Google Shape;267;p22"/>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a:solidFill>
                  <a:srgbClr val="222326"/>
                </a:solidFill>
                <a:latin typeface="Arial"/>
                <a:ea typeface="Arial"/>
                <a:cs typeface="Arial"/>
                <a:sym typeface="Arial"/>
              </a:rPr>
              <a:t>It is no surprise that the Pop genre has the highest average popularity, with Rap coming in a close second.</a:t>
            </a:r>
            <a:r>
              <a:rPr lang="en-US" sz="1000" b="0" i="0" u="none" strike="noStrike" cap="none">
                <a:solidFill>
                  <a:schemeClr val="lt1"/>
                </a:solidFill>
                <a:latin typeface="Libre Franklin"/>
                <a:ea typeface="Libre Franklin"/>
                <a:cs typeface="Libre Franklin"/>
                <a:sym typeface="Libre Franklin"/>
              </a:rPr>
              <a:t>.m/documentation/web-api/reference/#endpoint-get-audio-features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pic>
        <p:nvPicPr>
          <p:cNvPr id="268" name="Google Shape;268;p22"/>
          <p:cNvPicPr preferRelativeResize="0"/>
          <p:nvPr/>
        </p:nvPicPr>
        <p:blipFill rotWithShape="1">
          <a:blip r:embed="rId3">
            <a:alphaModFix/>
          </a:blip>
          <a:srcRect/>
          <a:stretch/>
        </p:blipFill>
        <p:spPr>
          <a:xfrm>
            <a:off x="995242" y="1749367"/>
            <a:ext cx="8569222" cy="46038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Resources</a:t>
            </a:r>
            <a:endParaRPr/>
          </a:p>
        </p:txBody>
      </p:sp>
      <p:sp>
        <p:nvSpPr>
          <p:cNvPr id="274" name="Google Shape;274;p23"/>
          <p:cNvSpPr txBox="1">
            <a:spLocks noGrp="1"/>
          </p:cNvSpPr>
          <p:nvPr>
            <p:ph type="body" idx="1"/>
          </p:nvPr>
        </p:nvSpPr>
        <p:spPr>
          <a:xfrm>
            <a:off x="1097279" y="2120900"/>
            <a:ext cx="10058399" cy="3748193"/>
          </a:xfrm>
          <a:prstGeom prst="rect">
            <a:avLst/>
          </a:prstGeom>
          <a:noFill/>
          <a:ln>
            <a:noFill/>
          </a:ln>
        </p:spPr>
        <p:txBody>
          <a:bodyPr spcFirstLastPara="1" wrap="square" lIns="0" tIns="45700" rIns="0" bIns="45700" anchor="t" anchorCtr="0">
            <a:normAutofit/>
          </a:bodyPr>
          <a:lstStyle/>
          <a:p>
            <a:pPr marL="91440" lvl="0" indent="-114300" algn="l" rtl="0">
              <a:lnSpc>
                <a:spcPct val="110000"/>
              </a:lnSpc>
              <a:spcBef>
                <a:spcPts val="0"/>
              </a:spcBef>
              <a:spcAft>
                <a:spcPts val="0"/>
              </a:spcAft>
              <a:buSzPts val="1800"/>
              <a:buFont typeface="Noto Sans Symbols"/>
              <a:buChar char="▪"/>
            </a:pPr>
            <a:r>
              <a:rPr lang="en-US" sz="1800" u="sng">
                <a:solidFill>
                  <a:schemeClr val="hlink"/>
                </a:solidFill>
                <a:hlinkClick r:id="rId3"/>
              </a:rPr>
              <a:t>https://www.kaggle.com/yamaerenay/spotify-dataset-19212020-160k-tracks</a:t>
            </a:r>
            <a:endParaRPr sz="1800"/>
          </a:p>
          <a:p>
            <a:pPr marL="91440" lvl="0" indent="-114300" algn="l" rtl="0">
              <a:lnSpc>
                <a:spcPct val="110000"/>
              </a:lnSpc>
              <a:spcBef>
                <a:spcPts val="1400"/>
              </a:spcBef>
              <a:spcAft>
                <a:spcPts val="0"/>
              </a:spcAft>
              <a:buSzPts val="1800"/>
              <a:buFont typeface="Noto Sans Symbols"/>
              <a:buChar char="▪"/>
            </a:pPr>
            <a:r>
              <a:rPr lang="en-US" sz="1800" u="sng">
                <a:solidFill>
                  <a:schemeClr val="hlink"/>
                </a:solidFill>
                <a:hlinkClick r:id="rId4"/>
              </a:rPr>
              <a:t>https://www.kaggle.com/mrmorj/dataset-of-songs-in-spotify</a:t>
            </a:r>
            <a:endParaRPr sz="1800"/>
          </a:p>
          <a:p>
            <a:pPr marL="91440" lvl="0" indent="-114300" algn="l" rtl="0">
              <a:lnSpc>
                <a:spcPct val="110000"/>
              </a:lnSpc>
              <a:spcBef>
                <a:spcPts val="1400"/>
              </a:spcBef>
              <a:spcAft>
                <a:spcPts val="0"/>
              </a:spcAft>
              <a:buSzPts val="1800"/>
              <a:buFont typeface="Noto Sans Symbols"/>
              <a:buChar char="▪"/>
            </a:pPr>
            <a:r>
              <a:rPr lang="en-US" sz="1800"/>
              <a:t>https://developer.spotify.com/documentation/web-api/reference/#endpoint-get-audio-features</a:t>
            </a:r>
            <a:endParaRPr/>
          </a:p>
          <a:p>
            <a:pPr marL="91440" lvl="0" indent="0" algn="l" rtl="0">
              <a:lnSpc>
                <a:spcPct val="110000"/>
              </a:lnSpc>
              <a:spcBef>
                <a:spcPts val="1400"/>
              </a:spcBef>
              <a:spcAft>
                <a:spcPts val="0"/>
              </a:spcAft>
              <a:buSzPts val="1800"/>
              <a:buFont typeface="Noto Sans Symbols"/>
              <a:buNone/>
            </a:pPr>
            <a:endParaRPr sz="1800"/>
          </a:p>
          <a:p>
            <a:pPr marL="91440" lvl="0" indent="0" algn="l" rtl="0">
              <a:lnSpc>
                <a:spcPct val="110000"/>
              </a:lnSpc>
              <a:spcBef>
                <a:spcPts val="1400"/>
              </a:spcBef>
              <a:spcAft>
                <a:spcPts val="0"/>
              </a:spcAft>
              <a:buSzPts val="1800"/>
              <a:buFont typeface="Noto Sans Symbols"/>
              <a:buNone/>
            </a:pPr>
            <a:endParaRPr sz="1800"/>
          </a:p>
          <a:p>
            <a:pPr marL="91440" lvl="0" indent="0" algn="l" rtl="0">
              <a:lnSpc>
                <a:spcPct val="110000"/>
              </a:lnSpc>
              <a:spcBef>
                <a:spcPts val="1400"/>
              </a:spcBef>
              <a:spcAft>
                <a:spcPts val="0"/>
              </a:spcAft>
              <a:buSzPts val="1900"/>
              <a:buFont typeface="Noto Sans Symbols"/>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1066800" y="739090"/>
            <a:ext cx="10058400" cy="9200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The questions asked:</a:t>
            </a:r>
            <a:endParaRPr/>
          </a:p>
        </p:txBody>
      </p:sp>
      <p:sp>
        <p:nvSpPr>
          <p:cNvPr id="113" name="Google Shape;113;p3"/>
          <p:cNvSpPr txBox="1">
            <a:spLocks noGrp="1"/>
          </p:cNvSpPr>
          <p:nvPr>
            <p:ph type="body" idx="1"/>
          </p:nvPr>
        </p:nvSpPr>
        <p:spPr>
          <a:xfrm>
            <a:off x="1097280" y="2111604"/>
            <a:ext cx="10058400" cy="4185501"/>
          </a:xfrm>
          <a:prstGeom prst="rect">
            <a:avLst/>
          </a:prstGeom>
          <a:noFill/>
          <a:ln>
            <a:noFill/>
          </a:ln>
        </p:spPr>
        <p:txBody>
          <a:bodyPr spcFirstLastPara="1" wrap="square" lIns="0" tIns="45700" rIns="0" bIns="45700" anchor="t" anchorCtr="0">
            <a:norm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3F3F3F"/>
                </a:solidFill>
                <a:effectLst/>
                <a:latin typeface="Libre Franklin" panose="020B0604020202020204" charset="0"/>
              </a:rPr>
              <a:t>What audio feature has the strongest relationship with  average popularity?</a:t>
            </a:r>
            <a:endParaRPr lang="en-US" sz="1800" dirty="0">
              <a:solidFill>
                <a:srgbClr val="9BA8B7"/>
              </a:solidFill>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rgbClr val="3F3F3F"/>
                </a:solidFill>
                <a:effectLst/>
                <a:latin typeface="Libre Franklin" panose="020B0604020202020204" charset="0"/>
              </a:rPr>
              <a:t>How do the audio features correlate with one another?</a:t>
            </a:r>
            <a:endParaRPr lang="en-US" sz="1800" b="0" i="0" u="none" strike="noStrike" dirty="0">
              <a:solidFill>
                <a:srgbClr val="9BA8B7"/>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rgbClr val="3F3F3F"/>
                </a:solidFill>
                <a:effectLst/>
                <a:latin typeface="Libre Franklin" panose="020B0604020202020204" charset="0"/>
              </a:rPr>
              <a:t>Are explicit songs more or less popular than non-explicit songs?</a:t>
            </a:r>
            <a:endParaRPr lang="en-US" sz="1800" b="0" i="0" u="none" strike="noStrike" dirty="0">
              <a:solidFill>
                <a:srgbClr val="9BA8B7"/>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rgbClr val="3F3F3F"/>
                </a:solidFill>
                <a:effectLst/>
                <a:latin typeface="Libre Franklin" panose="020B0604020202020204" charset="0"/>
              </a:rPr>
              <a:t>What genre of songs, on average, are more </a:t>
            </a:r>
            <a:r>
              <a:rPr lang="en-US" sz="1800" b="0" i="0" u="none" strike="noStrike" dirty="0" err="1">
                <a:solidFill>
                  <a:srgbClr val="3F3F3F"/>
                </a:solidFill>
                <a:effectLst/>
                <a:latin typeface="Libre Franklin" panose="020B0604020202020204" charset="0"/>
              </a:rPr>
              <a:t>popular?Does</a:t>
            </a:r>
            <a:r>
              <a:rPr lang="en-US" sz="1800" b="0" i="0" u="none" strike="noStrike" dirty="0">
                <a:solidFill>
                  <a:srgbClr val="3F3F3F"/>
                </a:solidFill>
                <a:effectLst/>
                <a:latin typeface="Libre Franklin" panose="020B0604020202020204" charset="0"/>
              </a:rPr>
              <a:t> the number of songs an artist releases relate to the popularity of these songs?</a:t>
            </a:r>
            <a:endParaRPr lang="en-US" sz="1800" b="0" i="0" u="none" strike="noStrike" dirty="0">
              <a:solidFill>
                <a:srgbClr val="9BA8B7"/>
              </a:solidFill>
              <a:effectLst/>
              <a:latin typeface="Noto Sans Symbols"/>
            </a:endParaRPr>
          </a:p>
          <a:p>
            <a:pPr marL="28575" lvl="0" indent="0" algn="l" rtl="0">
              <a:lnSpc>
                <a:spcPct val="110000"/>
              </a:lnSpc>
              <a:spcBef>
                <a:spcPts val="1400"/>
              </a:spcBef>
              <a:spcAft>
                <a:spcPts val="0"/>
              </a:spcAft>
              <a:buSzPct val="100000"/>
              <a:buNone/>
            </a:pPr>
            <a:endParaRPr sz="3000" dirty="0"/>
          </a:p>
          <a:p>
            <a:pPr marL="285750" lvl="0" indent="-95250" algn="l" rtl="0">
              <a:lnSpc>
                <a:spcPct val="110000"/>
              </a:lnSpc>
              <a:spcBef>
                <a:spcPts val="1400"/>
              </a:spcBef>
              <a:spcAft>
                <a:spcPts val="0"/>
              </a:spcAft>
              <a:buSzPct val="100000"/>
              <a:buFont typeface="Noto Sans Symbols"/>
              <a:buNone/>
            </a:pPr>
            <a:endParaRPr sz="3000" dirty="0"/>
          </a:p>
          <a:p>
            <a:pPr marL="91440" lvl="0" indent="0" algn="l" rtl="0">
              <a:lnSpc>
                <a:spcPct val="110000"/>
              </a:lnSpc>
              <a:spcBef>
                <a:spcPts val="1400"/>
              </a:spcBef>
              <a:spcAft>
                <a:spcPts val="0"/>
              </a:spcAft>
              <a:buSzPct val="100000"/>
              <a:buFont typeface="Noto Sans Symbols"/>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609600" y="286603"/>
            <a:ext cx="10058400"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The Datasets</a:t>
            </a:r>
            <a:endParaRPr/>
          </a:p>
        </p:txBody>
      </p:sp>
      <p:sp>
        <p:nvSpPr>
          <p:cNvPr id="119" name="Google Shape;119;p4"/>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10000"/>
              </a:lnSpc>
              <a:spcBef>
                <a:spcPts val="0"/>
              </a:spcBef>
              <a:spcAft>
                <a:spcPts val="0"/>
              </a:spcAft>
              <a:buClr>
                <a:schemeClr val="accent1"/>
              </a:buClr>
              <a:buSzPts val="3000"/>
              <a:buFont typeface="Noto Sans Symbols"/>
              <a:buChar char="▪"/>
            </a:pPr>
            <a:r>
              <a:rPr lang="en-US" sz="3000" b="0" i="0" u="none" strike="noStrike" cap="none">
                <a:solidFill>
                  <a:srgbClr val="3F3F3F"/>
                </a:solidFill>
                <a:latin typeface="Libre Franklin"/>
                <a:ea typeface="Libre Franklin"/>
                <a:cs typeface="Libre Franklin"/>
                <a:sym typeface="Libre Franklin"/>
              </a:rPr>
              <a:t>Spotify Dataset 1922-2021, ~600k Tracks</a:t>
            </a:r>
            <a:endParaRPr/>
          </a:p>
          <a:p>
            <a:pPr marL="578358" marR="0" lvl="1" indent="-285750" algn="l" rtl="0">
              <a:lnSpc>
                <a:spcPct val="100000"/>
              </a:lnSpc>
              <a:spcBef>
                <a:spcPts val="400"/>
              </a:spcBef>
              <a:spcAft>
                <a:spcPts val="0"/>
              </a:spcAft>
              <a:buClr>
                <a:srgbClr val="3F3F3F"/>
              </a:buClr>
              <a:buSzPts val="2000"/>
              <a:buFont typeface="Noto Sans Symbols"/>
              <a:buChar char="▪"/>
            </a:pPr>
            <a:r>
              <a:rPr lang="en-US" sz="2000" b="0" i="0" u="sng" strike="noStrike" cap="none">
                <a:solidFill>
                  <a:srgbClr val="3F3F3F"/>
                </a:solid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https://www.kaggle.com/yamaerenay/spotify-dataset-19212020-160k-tracks</a:t>
            </a:r>
            <a:endParaRPr sz="2000" b="0" i="0" u="none" strike="noStrike" cap="none">
              <a:solidFill>
                <a:srgbClr val="3F3F3F"/>
              </a:solidFill>
              <a:latin typeface="Libre Franklin"/>
              <a:ea typeface="Libre Franklin"/>
              <a:cs typeface="Libre Franklin"/>
              <a:sym typeface="Libre Franklin"/>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tracks.csv</a:t>
            </a:r>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586,673 rows</a:t>
            </a:r>
            <a:endParaRPr/>
          </a:p>
          <a:p>
            <a:pPr marL="578358" marR="0" lvl="1" indent="-158750" algn="l" rtl="0">
              <a:lnSpc>
                <a:spcPct val="100000"/>
              </a:lnSpc>
              <a:spcBef>
                <a:spcPts val="600"/>
              </a:spcBef>
              <a:spcAft>
                <a:spcPts val="0"/>
              </a:spcAft>
              <a:buClr>
                <a:srgbClr val="3F3F3F"/>
              </a:buClr>
              <a:buSzPts val="2000"/>
              <a:buFont typeface="Noto Sans Symbols"/>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500"/>
              <a:buFont typeface="Calibri"/>
              <a:buNone/>
            </a:pPr>
            <a:endParaRPr sz="5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500"/>
              <a:buFont typeface="Calibri"/>
              <a:buNone/>
            </a:pPr>
            <a:endParaRPr sz="500" b="0" i="0" u="none" strike="noStrike" cap="none">
              <a:solidFill>
                <a:srgbClr val="3F3F3F"/>
              </a:solidFill>
              <a:latin typeface="Libre Franklin"/>
              <a:ea typeface="Libre Franklin"/>
              <a:cs typeface="Libre Franklin"/>
              <a:sym typeface="Libre Franklin"/>
            </a:endParaRPr>
          </a:p>
          <a:p>
            <a:pPr marL="285750" marR="0" lvl="0" indent="-285750" algn="l" rtl="0">
              <a:lnSpc>
                <a:spcPct val="110000"/>
              </a:lnSpc>
              <a:spcBef>
                <a:spcPts val="1600"/>
              </a:spcBef>
              <a:spcAft>
                <a:spcPts val="0"/>
              </a:spcAft>
              <a:buClr>
                <a:schemeClr val="accent1"/>
              </a:buClr>
              <a:buSzPts val="3000"/>
              <a:buFont typeface="Noto Sans Symbols"/>
              <a:buChar char="▪"/>
            </a:pPr>
            <a:r>
              <a:rPr lang="en-US" sz="3000" b="0" i="0" u="none" strike="noStrike" cap="none">
                <a:solidFill>
                  <a:srgbClr val="3F3F3F"/>
                </a:solidFill>
                <a:latin typeface="Libre Franklin"/>
                <a:ea typeface="Libre Franklin"/>
                <a:cs typeface="Libre Franklin"/>
                <a:sym typeface="Libre Franklin"/>
              </a:rPr>
              <a:t>Dataset of songs in Spotify</a:t>
            </a:r>
            <a:endParaRPr/>
          </a:p>
          <a:p>
            <a:pPr marL="578358" marR="0" lvl="1" indent="-285750" algn="l" rtl="0">
              <a:lnSpc>
                <a:spcPct val="100000"/>
              </a:lnSpc>
              <a:spcBef>
                <a:spcPts val="400"/>
              </a:spcBef>
              <a:spcAft>
                <a:spcPts val="0"/>
              </a:spcAft>
              <a:buClr>
                <a:srgbClr val="3F3F3F"/>
              </a:buClr>
              <a:buSzPts val="2000"/>
              <a:buFont typeface="Noto Sans Symbols"/>
              <a:buChar char="▪"/>
            </a:pPr>
            <a:r>
              <a:rPr lang="en-US" sz="2000" b="0" i="0" u="sng" strike="noStrike" cap="none">
                <a:solidFill>
                  <a:srgbClr val="3F3F3F"/>
                </a:solid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https://www.kaggle.com/mrmorj/dataset-of-songs-in-spotify</a:t>
            </a:r>
            <a:endParaRPr sz="2000" b="0" i="0" u="none" strike="noStrike" cap="none">
              <a:solidFill>
                <a:srgbClr val="3F3F3F"/>
              </a:solidFill>
              <a:latin typeface="Libre Franklin"/>
              <a:ea typeface="Libre Franklin"/>
              <a:cs typeface="Libre Franklin"/>
              <a:sym typeface="Libre Franklin"/>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genres_v2.csv</a:t>
            </a:r>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42,306 rows</a:t>
            </a:r>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578358" marR="0" lvl="1" indent="-158750" algn="l" rtl="0">
              <a:lnSpc>
                <a:spcPct val="100000"/>
              </a:lnSpc>
              <a:spcBef>
                <a:spcPts val="600"/>
              </a:spcBef>
              <a:spcAft>
                <a:spcPts val="0"/>
              </a:spcAft>
              <a:buClr>
                <a:srgbClr val="3F3F3F"/>
              </a:buClr>
              <a:buSzPts val="2000"/>
              <a:buFont typeface="Noto Sans Symbols"/>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20" name="Google Shape;120;p4"/>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121" name="Google Shape;121;p4"/>
          <p:cNvPicPr preferRelativeResize="0"/>
          <p:nvPr/>
        </p:nvPicPr>
        <p:blipFill rotWithShape="1">
          <a:blip r:embed="rId5">
            <a:alphaModFix/>
          </a:blip>
          <a:srcRect/>
          <a:stretch/>
        </p:blipFill>
        <p:spPr>
          <a:xfrm>
            <a:off x="0" y="5589251"/>
            <a:ext cx="12192000" cy="711533"/>
          </a:xfrm>
          <a:prstGeom prst="rect">
            <a:avLst/>
          </a:prstGeom>
          <a:noFill/>
          <a:ln>
            <a:noFill/>
          </a:ln>
        </p:spPr>
      </p:pic>
      <p:pic>
        <p:nvPicPr>
          <p:cNvPr id="122" name="Google Shape;122;p4"/>
          <p:cNvPicPr preferRelativeResize="0"/>
          <p:nvPr/>
        </p:nvPicPr>
        <p:blipFill rotWithShape="1">
          <a:blip r:embed="rId6">
            <a:alphaModFix/>
          </a:blip>
          <a:srcRect/>
          <a:stretch/>
        </p:blipFill>
        <p:spPr>
          <a:xfrm>
            <a:off x="447675" y="2676524"/>
            <a:ext cx="11058525"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p:nvPr/>
        </p:nvSpPr>
        <p:spPr>
          <a:xfrm>
            <a:off x="609600" y="286603"/>
            <a:ext cx="10058400"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The Initial Cleaning</a:t>
            </a:r>
            <a:endParaRPr/>
          </a:p>
        </p:txBody>
      </p:sp>
      <p:sp>
        <p:nvSpPr>
          <p:cNvPr id="128" name="Google Shape;128;p5"/>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dirty="0">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dirty="0">
              <a:solidFill>
                <a:srgbClr val="3F3F3F"/>
              </a:solidFill>
              <a:latin typeface="Libre Franklin"/>
              <a:ea typeface="Libre Franklin"/>
              <a:cs typeface="Libre Franklin"/>
              <a:sym typeface="Libre Franklin"/>
            </a:endParaRPr>
          </a:p>
        </p:txBody>
      </p:sp>
      <p:cxnSp>
        <p:nvCxnSpPr>
          <p:cNvPr id="129" name="Google Shape;129;p5"/>
          <p:cNvCxnSpPr/>
          <p:nvPr/>
        </p:nvCxnSpPr>
        <p:spPr>
          <a:xfrm>
            <a:off x="609600" y="990600"/>
            <a:ext cx="10972800" cy="0"/>
          </a:xfrm>
          <a:prstGeom prst="straightConnector1">
            <a:avLst/>
          </a:prstGeom>
          <a:noFill/>
          <a:ln w="19050" cap="flat" cmpd="sng">
            <a:solidFill>
              <a:srgbClr val="002060"/>
            </a:solidFill>
            <a:prstDash val="solid"/>
            <a:round/>
            <a:headEnd type="none" w="sm" len="sm"/>
            <a:tailEnd type="none" w="sm" len="sm"/>
          </a:ln>
        </p:spPr>
      </p:cxnSp>
      <p:pic>
        <p:nvPicPr>
          <p:cNvPr id="3" name="Picture 2">
            <a:extLst>
              <a:ext uri="{FF2B5EF4-FFF2-40B4-BE49-F238E27FC236}">
                <a16:creationId xmlns:a16="http://schemas.microsoft.com/office/drawing/2014/main" id="{B6159DE4-90E1-4C7A-9F18-8E6D974E1E1D}"/>
              </a:ext>
            </a:extLst>
          </p:cNvPr>
          <p:cNvPicPr>
            <a:picLocks noChangeAspect="1"/>
          </p:cNvPicPr>
          <p:nvPr/>
        </p:nvPicPr>
        <p:blipFill>
          <a:blip r:embed="rId3"/>
          <a:stretch>
            <a:fillRect/>
          </a:stretch>
        </p:blipFill>
        <p:spPr>
          <a:xfrm>
            <a:off x="0" y="1840346"/>
            <a:ext cx="12192000" cy="284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p:nvPr/>
        </p:nvSpPr>
        <p:spPr>
          <a:xfrm>
            <a:off x="609600" y="286603"/>
            <a:ext cx="10058400"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The Audio Features Explained</a:t>
            </a:r>
            <a:endParaRPr/>
          </a:p>
        </p:txBody>
      </p:sp>
      <p:sp>
        <p:nvSpPr>
          <p:cNvPr id="135" name="Google Shape;135;p6"/>
          <p:cNvSpPr txBox="1"/>
          <p:nvPr/>
        </p:nvSpPr>
        <p:spPr>
          <a:xfrm>
            <a:off x="-171450" y="819150"/>
            <a:ext cx="11915775" cy="445769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Popularity – “The popularity of a track is a value between 0 and 100, with 100 being the most popular. The popularity is calculated by algorithm and is based, in the most part, on the total number of plays the track has had and how recent those plays are.”</a:t>
            </a:r>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Danceability – “Danceability describes how suitable a track is for dancing based on a combination of musical elements including tempo, rhythm stability, beat strength, and overall regularity.”</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Energy – “Energy is a measure from 0.0 to 1.0 and represents a perceptual measure of intensity and activity.”</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Loudness – “The overall loudness of a track in decibels (dB)… Loudness is the quality of a sound that is the primary psychological correlate of physical strength (amplitude).”</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Speechiness – “Speechiness detects the presence of spoken words in a track. The more exclusively speech-like the recording (e.g. talk show, audio book, poetry), the closer to 1.0 the attribute value.”</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Acousticness – “A confidence measure from 0.0 to 1.0 of whether the track is acoustic.”</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Instrumentalness – “Predicts whether a track contains no vocals. Values above 0.5 are intended to represent instrumental tracks, but confidence is higher as the value approaches 1.0.”</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Liveness – “Detects the presence of an audience in the recording.”</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Valence – “A measure from 0.0 to 1.0 describing the musical positiveness conveyed by a track. Tracks with high valence sound more positive (e.g. happy, cheerful, euphoric), while tracks with low valence sound more negative (e.g. sad, depressed, angry).”</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Tempo – “The overall estimated tempo of a track in beats per minute (BPM).”</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Explicit – “Whether or not the episode has explicit content (true = yes it does; false = no it does not OR unknown).”</a:t>
            </a:r>
            <a:endParaRPr sz="1600" b="0" i="0" u="none" strike="noStrike" cap="none">
              <a:solidFill>
                <a:srgbClr val="222326"/>
              </a:solidFill>
              <a:latin typeface="Arial"/>
              <a:ea typeface="Arial"/>
              <a:cs typeface="Arial"/>
              <a:sym typeface="Arial"/>
            </a:endParaRPr>
          </a:p>
          <a:p>
            <a:pPr marL="578358" marR="0" lvl="1" indent="-184150" algn="l" rtl="0">
              <a:lnSpc>
                <a:spcPct val="100000"/>
              </a:lnSpc>
              <a:spcBef>
                <a:spcPts val="600"/>
              </a:spcBef>
              <a:spcAft>
                <a:spcPts val="0"/>
              </a:spcAft>
              <a:buClr>
                <a:srgbClr val="3F3F3F"/>
              </a:buClr>
              <a:buSzPts val="1600"/>
              <a:buFont typeface="Noto Sans Symbols"/>
              <a:buNone/>
            </a:pPr>
            <a:endParaRPr sz="1600" b="0" i="0" u="none" strike="noStrike" cap="none">
              <a:solidFill>
                <a:srgbClr val="222326"/>
              </a:solidFill>
              <a:latin typeface="Arial"/>
              <a:ea typeface="Arial"/>
              <a:cs typeface="Arial"/>
              <a:sym typeface="Arial"/>
            </a:endParaRPr>
          </a:p>
          <a:p>
            <a:pPr marL="292608" marR="0" lvl="1" indent="0" algn="l" rtl="0">
              <a:lnSpc>
                <a:spcPct val="100000"/>
              </a:lnSpc>
              <a:spcBef>
                <a:spcPts val="600"/>
              </a:spcBef>
              <a:spcAft>
                <a:spcPts val="0"/>
              </a:spcAft>
              <a:buClr>
                <a:schemeClr val="lt1"/>
              </a:buClr>
              <a:buSzPts val="1000"/>
              <a:buFont typeface="Calibri"/>
              <a:buNone/>
            </a:pPr>
            <a:r>
              <a:rPr lang="en-US" sz="1000" b="0" i="0" u="none" strike="noStrike" cap="none">
                <a:solidFill>
                  <a:schemeClr val="lt1"/>
                </a:solidFill>
                <a:latin typeface="Libre Franklin"/>
                <a:ea typeface="Libre Franklin"/>
                <a:cs typeface="Libre Franklin"/>
                <a:sym typeface="Libre Franklin"/>
              </a:rPr>
              <a:t>Resource: https://developer.spotify.com/documentation/web-api/reference/#endpoint-get-audio-features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36" name="Google Shape;136;p6"/>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Danceability vs Average Popularity</a:t>
            </a:r>
            <a:endParaRPr/>
          </a:p>
        </p:txBody>
      </p:sp>
      <p:sp>
        <p:nvSpPr>
          <p:cNvPr id="142" name="Google Shape;142;p7"/>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43" name="Google Shape;143;p7"/>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1502E258-CC14-4FFC-9AF8-9E2AF4ED38B2}"/>
              </a:ext>
            </a:extLst>
          </p:cNvPr>
          <p:cNvPicPr>
            <a:picLocks noChangeAspect="1"/>
          </p:cNvPicPr>
          <p:nvPr/>
        </p:nvPicPr>
        <p:blipFill>
          <a:blip r:embed="rId3"/>
          <a:stretch>
            <a:fillRect/>
          </a:stretch>
        </p:blipFill>
        <p:spPr>
          <a:xfrm>
            <a:off x="1471612" y="1300162"/>
            <a:ext cx="9248775" cy="42576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Energy vs Average Popularity</a:t>
            </a:r>
            <a:endParaRPr/>
          </a:p>
        </p:txBody>
      </p:sp>
      <p:sp>
        <p:nvSpPr>
          <p:cNvPr id="150" name="Google Shape;150;p8"/>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51" name="Google Shape;151;p8"/>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FCE0BC34-5235-4D88-9AD9-C3C67F304241}"/>
              </a:ext>
            </a:extLst>
          </p:cNvPr>
          <p:cNvPicPr>
            <a:picLocks noChangeAspect="1"/>
          </p:cNvPicPr>
          <p:nvPr/>
        </p:nvPicPr>
        <p:blipFill>
          <a:blip r:embed="rId3"/>
          <a:stretch>
            <a:fillRect/>
          </a:stretch>
        </p:blipFill>
        <p:spPr>
          <a:xfrm>
            <a:off x="1466850" y="1304925"/>
            <a:ext cx="9258300" cy="4248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Loudness vs Average Popularity</a:t>
            </a:r>
            <a:endParaRPr/>
          </a:p>
        </p:txBody>
      </p:sp>
      <p:sp>
        <p:nvSpPr>
          <p:cNvPr id="158" name="Google Shape;158;p9"/>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59" name="Google Shape;159;p9"/>
          <p:cNvCxnSpPr/>
          <p:nvPr/>
        </p:nvCxnSpPr>
        <p:spPr>
          <a:xfrm>
            <a:off x="609600" y="990600"/>
            <a:ext cx="10972800" cy="0"/>
          </a:xfrm>
          <a:prstGeom prst="straightConnector1">
            <a:avLst/>
          </a:prstGeom>
          <a:noFill/>
          <a:ln w="19050" cap="flat" cmpd="sng">
            <a:solidFill>
              <a:srgbClr val="002060"/>
            </a:solidFill>
            <a:prstDash val="solid"/>
            <a:round/>
            <a:headEnd type="none" w="sm" len="sm"/>
            <a:tailEnd type="none" w="sm" len="sm"/>
          </a:ln>
        </p:spPr>
      </p:cxnSp>
      <p:pic>
        <p:nvPicPr>
          <p:cNvPr id="3" name="Picture 2">
            <a:extLst>
              <a:ext uri="{FF2B5EF4-FFF2-40B4-BE49-F238E27FC236}">
                <a16:creationId xmlns:a16="http://schemas.microsoft.com/office/drawing/2014/main" id="{957942E7-3833-48EF-AAA7-D0F330A39E43}"/>
              </a:ext>
            </a:extLst>
          </p:cNvPr>
          <p:cNvPicPr>
            <a:picLocks noChangeAspect="1"/>
          </p:cNvPicPr>
          <p:nvPr/>
        </p:nvPicPr>
        <p:blipFill>
          <a:blip r:embed="rId3"/>
          <a:stretch>
            <a:fillRect/>
          </a:stretch>
        </p:blipFill>
        <p:spPr>
          <a:xfrm>
            <a:off x="1466850" y="1290637"/>
            <a:ext cx="9258300" cy="4276725"/>
          </a:xfrm>
          <a:prstGeom prst="rect">
            <a:avLst/>
          </a:prstGeom>
        </p:spPr>
      </p:pic>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738</Words>
  <Application>Microsoft Office PowerPoint</Application>
  <PresentationFormat>Widescreen</PresentationFormat>
  <Paragraphs>84</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Bookman Old Style</vt:lpstr>
      <vt:lpstr>Calibri</vt:lpstr>
      <vt:lpstr>Arial</vt:lpstr>
      <vt:lpstr>Libre Franklin</vt:lpstr>
      <vt:lpstr>Noto Sans Symbols</vt:lpstr>
      <vt:lpstr>1_RetrospectVTI</vt:lpstr>
      <vt:lpstr>Audio Features vs Song Popularity</vt:lpstr>
      <vt:lpstr>Is there a relationship between the audio features of a song and the popularity of the song?</vt:lpstr>
      <vt:lpstr>The questions asked: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Features vs Song Popularity</dc:title>
  <dc:creator>Breckin Shoemaker</dc:creator>
  <cp:lastModifiedBy>Breckin Shoemaker</cp:lastModifiedBy>
  <cp:revision>6</cp:revision>
  <dcterms:created xsi:type="dcterms:W3CDTF">2021-06-26T15:46:08Z</dcterms:created>
  <dcterms:modified xsi:type="dcterms:W3CDTF">2021-06-30T00:37:14Z</dcterms:modified>
</cp:coreProperties>
</file>